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66" r:id="rId6"/>
    <p:sldId id="261" r:id="rId7"/>
    <p:sldId id="260" r:id="rId8"/>
    <p:sldId id="259" r:id="rId9"/>
    <p:sldId id="262" r:id="rId10"/>
    <p:sldId id="265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981D-2500-4C6D-B82A-58652B66C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0EB8F-8946-4107-A686-59F16D32B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D57D6-72A0-43A1-B82B-83491146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FFF97-1EF0-4691-ABC2-371B4C8C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BF08C-EBDA-407E-85AA-233F90D3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26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4753-5B2F-4DA7-8FDF-EA93F405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5824-3BBA-4117-9217-0586BCBD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2E245-A0C2-495F-8C66-5746C72B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BBBD3-F9D8-4115-8188-8E039F06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0773-C053-435F-9C68-30B976BD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54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2FBB7E-E4F0-4D88-8439-A596CC271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18121-9A88-40AD-9638-EB9D15BD0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B8B9-7DEA-4CD6-ADD7-EAAB80C3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26429-9D90-4988-B4F6-436892E1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94D20-9CC6-4A83-A1C6-9D94164F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3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8C8F-FBA1-48F9-BF36-D8A1C51F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EDD9-99F1-4AE8-85F0-0F0D5874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D6311-170F-4E99-ACFF-D28874BB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35B2E-7906-413B-800C-F592D706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264A7-B2CB-4D24-A620-5336A520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38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B811-0097-4AA3-9B33-E650D5D0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9DDC8-BA75-45B4-9202-45BF2992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3E631-0B8B-46E4-BEBF-52A58A8E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64D4-878F-4865-B289-F508EF386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864C6-0038-4515-A894-7262F30D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56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931F-57B4-40DA-A0C2-053E6502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3471-9AFB-41A1-AE18-1E26438A5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A1317-FC36-4477-AA3F-C61D3C2B6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5DFD2-EC66-4ABF-8450-A2B3605D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AE5C1-EC36-4779-951D-875CCD2D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3C7E6-5E1A-4898-B461-2B863889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14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E5F4-88FE-4DE7-9944-24FA9F02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5D423-A5E0-4029-B8E3-AF18163F3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A46DE-5CE9-4E6A-924F-A0836A7AD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28704-D8AF-4659-B822-392868A53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EABD-2FC9-48FD-891D-8518EF3E8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2D4444-916E-4BA8-919C-DCBBC699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2495F-525E-4D57-B1C7-8DB2157D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0872E-4A31-4D5F-A28A-B71517A4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79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3E1C-579A-45FB-8FA8-FDC1C47F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83FDF-BAAD-4B02-9812-60283184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FBF6A-5CF4-4B3A-97D0-F4E9D92C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C1107-E4A0-464D-B1EB-B8B20A1D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51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B73CA-D703-4400-8840-89757BD2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B3359-79F4-4938-B486-0393D56C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E8163-3708-4E9B-9BB7-5EF2AEF8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59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36D0-B998-4E63-91CC-6F1B5A0A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DC67-3A11-4454-BD30-77267D37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9E375-91FE-4E2F-8F7C-263CFF9D2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5D423-0F5A-4ACC-A89F-DAA554FA7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3B541-8629-4B0C-857A-D3AFCA7E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F558D-C85C-4ABD-92CD-93A82778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9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81E4-150A-42AE-8666-99F1158D4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43847-0F4F-4F2A-A641-31B7ACEB8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C158F-8A9D-4B48-80C1-13D475268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33E04-5638-4378-96B3-FA112BC0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7DDF2-F42D-40F3-ADE6-DA88B302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0B734-8606-4E8C-B0DA-49EC5307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4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9F94E-98A4-406F-8B6A-D01DBA69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8BBE-D50C-427D-B282-10CDA374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B6DF4-049D-4739-9566-28F55BCFA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04D9E-E09A-4694-9341-7002AD55EAEC}" type="datetimeFigureOut">
              <a:rPr lang="en-GB" smtClean="0"/>
              <a:t>13/05/2018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B877D-763A-42A9-9711-F74EAAE94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6B9D-7D26-4AC3-B1DA-3D4DD69B3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83E6-87E2-4EAA-A3C2-C6414408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12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5BDA-ED9E-4613-850A-4EFC082B5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WordGuesser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6FD44-D417-4168-B16D-E4AD870817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/>
              <a:t>Implementation Walkthrough</a:t>
            </a:r>
          </a:p>
          <a:p>
            <a:r>
              <a:rPr lang="en-GB" dirty="0"/>
              <a:t>James Richardson, S15121033</a:t>
            </a:r>
          </a:p>
          <a:p>
            <a:r>
              <a:rPr lang="en-GB" dirty="0"/>
              <a:t>James.Richardson@mail.bcu.ac.uk</a:t>
            </a:r>
          </a:p>
        </p:txBody>
      </p:sp>
    </p:spTree>
    <p:extLst>
      <p:ext uri="{BB962C8B-B14F-4D97-AF65-F5344CB8AC3E}">
        <p14:creationId xmlns:p14="http://schemas.microsoft.com/office/powerpoint/2010/main" val="420647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34131-E4EF-4A18-8BAC-AF571A444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6" t="12114" r="51018" b="12117"/>
          <a:stretch/>
        </p:blipFill>
        <p:spPr>
          <a:xfrm>
            <a:off x="335904" y="474934"/>
            <a:ext cx="2976464" cy="6181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34FBE-3505-4DD9-8EC1-7789CBC4CE70}"/>
              </a:ext>
            </a:extLst>
          </p:cNvPr>
          <p:cNvSpPr txBox="1"/>
          <p:nvPr/>
        </p:nvSpPr>
        <p:spPr>
          <a:xfrm>
            <a:off x="4842588" y="391886"/>
            <a:ext cx="721256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Unlocks Screen: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TextView</a:t>
            </a:r>
            <a:r>
              <a:rPr lang="en-GB" dirty="0"/>
              <a:t> with data.</a:t>
            </a:r>
          </a:p>
          <a:p>
            <a:pPr marL="285750" indent="-285750">
              <a:buFontTx/>
              <a:buChar char="-"/>
            </a:pPr>
            <a:r>
              <a:rPr lang="en-GB" dirty="0"/>
              <a:t>Acts as an </a:t>
            </a:r>
            <a:r>
              <a:rPr lang="en-GB"/>
              <a:t>information screen for the user.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Potential for future expansion in this area.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06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BB1B-F5D5-497B-AF6A-861C735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– Key Features/Functionality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855E-8C5A-4308-8710-31E5DDAC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- </a:t>
            </a:r>
            <a:r>
              <a:rPr lang="en-GB" dirty="0" err="1"/>
              <a:t>Wordnik</a:t>
            </a:r>
            <a:r>
              <a:rPr lang="en-GB" dirty="0"/>
              <a:t> API’s consumed: </a:t>
            </a:r>
          </a:p>
          <a:p>
            <a:pPr lvl="1"/>
            <a:r>
              <a:rPr lang="en-GB" dirty="0"/>
              <a:t>/</a:t>
            </a:r>
            <a:r>
              <a:rPr lang="en-GB" dirty="0" err="1"/>
              <a:t>randomWord</a:t>
            </a:r>
            <a:r>
              <a:rPr lang="en-GB" dirty="0"/>
              <a:t> – retrieves a random word</a:t>
            </a:r>
          </a:p>
          <a:p>
            <a:pPr lvl="1"/>
            <a:r>
              <a:rPr lang="en-GB" dirty="0"/>
              <a:t>/examples – retrieves example sentences for a query</a:t>
            </a:r>
          </a:p>
          <a:p>
            <a:pPr lvl="1"/>
            <a:r>
              <a:rPr lang="en-GB" dirty="0"/>
              <a:t>/definitions – retrieves definition</a:t>
            </a:r>
          </a:p>
          <a:p>
            <a:r>
              <a:rPr lang="en-GB" dirty="0"/>
              <a:t>Firebase – reading and writing data to online database.</a:t>
            </a:r>
          </a:p>
          <a:p>
            <a:r>
              <a:rPr lang="en-GB" dirty="0"/>
              <a:t>Shared Preferences – for storing currently logged user information and accessing it throughout the Views.</a:t>
            </a:r>
          </a:p>
          <a:p>
            <a:r>
              <a:rPr lang="en-GB" dirty="0"/>
              <a:t>Facebook SDK – Allows users to log in to their Facebook accounts.</a:t>
            </a:r>
          </a:p>
          <a:p>
            <a:r>
              <a:rPr lang="en-GB" dirty="0"/>
              <a:t>Layouts – Linear (Horizontal), Linear(Vertical), Relative, Constraint.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69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4BF8-C891-45FD-A064-C0D06999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– Improvements/Future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D7B0-3206-48B8-A1D9-F38C4E07D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more expansive Image API is required for more complex query matching.</a:t>
            </a:r>
          </a:p>
          <a:p>
            <a:r>
              <a:rPr lang="en-GB" dirty="0"/>
              <a:t>Upgrading Unlock functionality and integrating new API’s into this feature allows for continuous fluid development.</a:t>
            </a:r>
          </a:p>
          <a:p>
            <a:r>
              <a:rPr lang="en-GB" dirty="0"/>
              <a:t>Balancing the difficulty of questions -&gt; Using multiple dictionaries to compare the consistency of the definition and assign a score whether or not to use the word.</a:t>
            </a:r>
          </a:p>
          <a:p>
            <a:r>
              <a:rPr lang="en-GB" dirty="0"/>
              <a:t>Inclusion of Twitter API and possible multiplayer functionality with potential VS and </a:t>
            </a:r>
            <a:r>
              <a:rPr lang="en-GB"/>
              <a:t>Co-op components.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93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CAF213-1036-44C1-8E26-1ED8BE97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572" y="9053"/>
            <a:ext cx="10018713" cy="894183"/>
          </a:xfrm>
        </p:spPr>
        <p:txBody>
          <a:bodyPr/>
          <a:lstStyle/>
          <a:p>
            <a:pPr algn="ctr"/>
            <a:r>
              <a:rPr lang="en-GB" dirty="0" err="1"/>
              <a:t>StoryBoard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73399-79D1-40DF-BCA3-DACD4E958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44" y="3986675"/>
            <a:ext cx="1292620" cy="25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CDD16-097D-4B76-AFA5-F45B8FB5B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94" y="4139075"/>
            <a:ext cx="1292620" cy="25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5A77E-3E6F-427F-B45A-287892028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4" y="76200"/>
            <a:ext cx="1292620" cy="25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F76ED-E448-4514-8A3C-0FAD6F7CD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47" y="894183"/>
            <a:ext cx="1292620" cy="25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EBE-5F53-4CCB-91F7-C49B39075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7" y="1405567"/>
            <a:ext cx="1711642" cy="3417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93C1D-996A-4098-84BE-7927E28C8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44" y="3896001"/>
            <a:ext cx="1292619" cy="25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A3241-B34A-4C62-AE96-69B1BF074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04" y="270853"/>
            <a:ext cx="1293360" cy="2582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DDB70-0CCE-4066-8CEF-B62A3DF81B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8" y="3114534"/>
            <a:ext cx="1292620" cy="2581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DF595-6D87-44C1-90C6-710D679F25F7}"/>
              </a:ext>
            </a:extLst>
          </p:cNvPr>
          <p:cNvCxnSpPr>
            <a:cxnSpLocks/>
          </p:cNvCxnSpPr>
          <p:nvPr/>
        </p:nvCxnSpPr>
        <p:spPr>
          <a:xfrm flipH="1" flipV="1">
            <a:off x="5248355" y="2379100"/>
            <a:ext cx="2800552" cy="474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3D036-56BA-468D-AD14-06BEBE381D31}"/>
              </a:ext>
            </a:extLst>
          </p:cNvPr>
          <p:cNvCxnSpPr>
            <a:cxnSpLocks/>
          </p:cNvCxnSpPr>
          <p:nvPr/>
        </p:nvCxnSpPr>
        <p:spPr>
          <a:xfrm flipH="1">
            <a:off x="2223669" y="3001818"/>
            <a:ext cx="2116075" cy="777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B75A3-E620-42EE-9F19-0B5044DEA0B1}"/>
              </a:ext>
            </a:extLst>
          </p:cNvPr>
          <p:cNvCxnSpPr>
            <a:cxnSpLocks/>
          </p:cNvCxnSpPr>
          <p:nvPr/>
        </p:nvCxnSpPr>
        <p:spPr>
          <a:xfrm flipH="1">
            <a:off x="4893314" y="3114534"/>
            <a:ext cx="3121230" cy="1024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F9882-A7CE-430A-866D-55A35F7FDD97}"/>
              </a:ext>
            </a:extLst>
          </p:cNvPr>
          <p:cNvCxnSpPr>
            <a:cxnSpLocks/>
          </p:cNvCxnSpPr>
          <p:nvPr/>
        </p:nvCxnSpPr>
        <p:spPr>
          <a:xfrm flipH="1">
            <a:off x="6453929" y="3314559"/>
            <a:ext cx="1579666" cy="834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9D3633-5171-474A-8B15-63CFE65503D3}"/>
              </a:ext>
            </a:extLst>
          </p:cNvPr>
          <p:cNvCxnSpPr>
            <a:cxnSpLocks/>
          </p:cNvCxnSpPr>
          <p:nvPr/>
        </p:nvCxnSpPr>
        <p:spPr>
          <a:xfrm>
            <a:off x="8982075" y="3550604"/>
            <a:ext cx="1500569" cy="1650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43B898-CDD8-45CB-AEE2-02AF98C0BA4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391569" y="1636785"/>
            <a:ext cx="1091074" cy="1477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C60095-05FA-4469-AA05-FF808300E5A1}"/>
              </a:ext>
            </a:extLst>
          </p:cNvPr>
          <p:cNvCxnSpPr>
            <a:cxnSpLocks/>
          </p:cNvCxnSpPr>
          <p:nvPr/>
        </p:nvCxnSpPr>
        <p:spPr>
          <a:xfrm flipH="1" flipV="1">
            <a:off x="2205844" y="2303428"/>
            <a:ext cx="2141934" cy="680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244E02-922D-41F1-B769-D65879E635FD}"/>
              </a:ext>
            </a:extLst>
          </p:cNvPr>
          <p:cNvCxnSpPr>
            <a:cxnSpLocks/>
          </p:cNvCxnSpPr>
          <p:nvPr/>
        </p:nvCxnSpPr>
        <p:spPr>
          <a:xfrm flipV="1">
            <a:off x="1960982" y="3380593"/>
            <a:ext cx="2089600" cy="1536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A87F4C-6419-4AC3-98AC-127FC3F8C67D}"/>
              </a:ext>
            </a:extLst>
          </p:cNvPr>
          <p:cNvCxnSpPr>
            <a:cxnSpLocks/>
          </p:cNvCxnSpPr>
          <p:nvPr/>
        </p:nvCxnSpPr>
        <p:spPr>
          <a:xfrm flipV="1">
            <a:off x="1960982" y="1314801"/>
            <a:ext cx="2037265" cy="496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F5DB17-D221-44F3-AACA-3247E32F7A9C}"/>
              </a:ext>
            </a:extLst>
          </p:cNvPr>
          <p:cNvSpPr txBox="1"/>
          <p:nvPr/>
        </p:nvSpPr>
        <p:spPr>
          <a:xfrm>
            <a:off x="9610725" y="1171575"/>
            <a:ext cx="8711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User creates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465A0E-11FD-4F0E-BECF-273AB77A567E}"/>
              </a:ext>
            </a:extLst>
          </p:cNvPr>
          <p:cNvSpPr txBox="1"/>
          <p:nvPr/>
        </p:nvSpPr>
        <p:spPr>
          <a:xfrm>
            <a:off x="9654256" y="3675827"/>
            <a:ext cx="947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Account button clicked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29993-9499-4462-9AB6-B9C304AAD998}"/>
              </a:ext>
            </a:extLst>
          </p:cNvPr>
          <p:cNvSpPr txBox="1"/>
          <p:nvPr/>
        </p:nvSpPr>
        <p:spPr>
          <a:xfrm>
            <a:off x="6901411" y="3848917"/>
            <a:ext cx="947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Unlocks button clicked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66AEA-6886-479C-A609-D981D0CCB436}"/>
              </a:ext>
            </a:extLst>
          </p:cNvPr>
          <p:cNvSpPr txBox="1"/>
          <p:nvPr/>
        </p:nvSpPr>
        <p:spPr>
          <a:xfrm>
            <a:off x="5619728" y="3155327"/>
            <a:ext cx="94774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/>
              <a:t>Leaderboard</a:t>
            </a:r>
            <a:r>
              <a:rPr lang="en-GB" sz="1100" dirty="0"/>
              <a:t> button clicked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3B0B0B-922B-49DE-8AE4-16EF8EBAD5B5}"/>
              </a:ext>
            </a:extLst>
          </p:cNvPr>
          <p:cNvSpPr txBox="1"/>
          <p:nvPr/>
        </p:nvSpPr>
        <p:spPr>
          <a:xfrm>
            <a:off x="6882414" y="2039893"/>
            <a:ext cx="8892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Start button clicked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2AA907-62D5-4725-A9B1-1A4CF464D22F}"/>
              </a:ext>
            </a:extLst>
          </p:cNvPr>
          <p:cNvSpPr txBox="1"/>
          <p:nvPr/>
        </p:nvSpPr>
        <p:spPr>
          <a:xfrm>
            <a:off x="2878067" y="2126318"/>
            <a:ext cx="947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Correct answer given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2747FB-4843-4522-8192-2B1845EA9104}"/>
              </a:ext>
            </a:extLst>
          </p:cNvPr>
          <p:cNvSpPr txBox="1"/>
          <p:nvPr/>
        </p:nvSpPr>
        <p:spPr>
          <a:xfrm>
            <a:off x="2329070" y="3024487"/>
            <a:ext cx="947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Incorrect answer given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1F384-8F89-4DBF-96D6-52AE0547933B}"/>
              </a:ext>
            </a:extLst>
          </p:cNvPr>
          <p:cNvSpPr txBox="1"/>
          <p:nvPr/>
        </p:nvSpPr>
        <p:spPr>
          <a:xfrm>
            <a:off x="2432272" y="4523419"/>
            <a:ext cx="1036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Next word button clicked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663A39-B495-4E31-9BD6-2FFB5C383E7A}"/>
              </a:ext>
            </a:extLst>
          </p:cNvPr>
          <p:cNvSpPr txBox="1"/>
          <p:nvPr/>
        </p:nvSpPr>
        <p:spPr>
          <a:xfrm>
            <a:off x="2315328" y="1091361"/>
            <a:ext cx="1036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Next word button clicked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3CCAAF-7EAA-4C4C-ADAF-85490D9EF78A}"/>
              </a:ext>
            </a:extLst>
          </p:cNvPr>
          <p:cNvCxnSpPr/>
          <p:nvPr/>
        </p:nvCxnSpPr>
        <p:spPr>
          <a:xfrm flipH="1">
            <a:off x="2982097" y="5280454"/>
            <a:ext cx="843711" cy="683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7744491-3168-4BB0-90A2-E436BAA6A330}"/>
              </a:ext>
            </a:extLst>
          </p:cNvPr>
          <p:cNvSpPr txBox="1"/>
          <p:nvPr/>
        </p:nvSpPr>
        <p:spPr>
          <a:xfrm>
            <a:off x="2014884" y="5869455"/>
            <a:ext cx="117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Data stored on Firebase cloud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30D125-FEFB-4012-B526-E49BF4D0FB98}"/>
              </a:ext>
            </a:extLst>
          </p:cNvPr>
          <p:cNvCxnSpPr>
            <a:cxnSpLocks/>
          </p:cNvCxnSpPr>
          <p:nvPr/>
        </p:nvCxnSpPr>
        <p:spPr>
          <a:xfrm flipH="1">
            <a:off x="727697" y="4473297"/>
            <a:ext cx="988812" cy="14908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B43C2B-15E7-45DA-A5C4-0E4FD4AFF166}"/>
              </a:ext>
            </a:extLst>
          </p:cNvPr>
          <p:cNvSpPr txBox="1"/>
          <p:nvPr/>
        </p:nvSpPr>
        <p:spPr>
          <a:xfrm>
            <a:off x="-8036" y="5784816"/>
            <a:ext cx="1173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Incorrect counter incremented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670CA1-326D-4B4B-A65F-573BA678FDE2}"/>
              </a:ext>
            </a:extLst>
          </p:cNvPr>
          <p:cNvCxnSpPr>
            <a:cxnSpLocks/>
          </p:cNvCxnSpPr>
          <p:nvPr/>
        </p:nvCxnSpPr>
        <p:spPr>
          <a:xfrm flipH="1">
            <a:off x="11023853" y="1716478"/>
            <a:ext cx="1" cy="1285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F4D641-BD7A-441B-B172-41628EE72096}"/>
              </a:ext>
            </a:extLst>
          </p:cNvPr>
          <p:cNvSpPr txBox="1"/>
          <p:nvPr/>
        </p:nvSpPr>
        <p:spPr>
          <a:xfrm>
            <a:off x="10487575" y="3010224"/>
            <a:ext cx="12972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Only appears if no local accounts in SQLite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727638-CB47-4FD7-8547-A3E80DABFA8A}"/>
              </a:ext>
            </a:extLst>
          </p:cNvPr>
          <p:cNvSpPr txBox="1"/>
          <p:nvPr/>
        </p:nvSpPr>
        <p:spPr>
          <a:xfrm>
            <a:off x="7940213" y="4863175"/>
            <a:ext cx="117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Main Menu Screen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B8B927-582E-430C-A838-2F3D1D304F5B}"/>
              </a:ext>
            </a:extLst>
          </p:cNvPr>
          <p:cNvCxnSpPr>
            <a:cxnSpLocks/>
          </p:cNvCxnSpPr>
          <p:nvPr/>
        </p:nvCxnSpPr>
        <p:spPr>
          <a:xfrm flipV="1">
            <a:off x="10128126" y="5544066"/>
            <a:ext cx="730221" cy="1516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CDF9F2-CBF0-46E4-A886-DAEE25D60EED}"/>
              </a:ext>
            </a:extLst>
          </p:cNvPr>
          <p:cNvSpPr txBox="1"/>
          <p:nvPr/>
        </p:nvSpPr>
        <p:spPr>
          <a:xfrm>
            <a:off x="9145780" y="5467260"/>
            <a:ext cx="117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Share the users stats on FB.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13D5F4-F2CA-4109-BD6E-FEBD8BAA4C34}"/>
              </a:ext>
            </a:extLst>
          </p:cNvPr>
          <p:cNvCxnSpPr>
            <a:cxnSpLocks/>
          </p:cNvCxnSpPr>
          <p:nvPr/>
        </p:nvCxnSpPr>
        <p:spPr>
          <a:xfrm flipV="1">
            <a:off x="10128126" y="5822313"/>
            <a:ext cx="555923" cy="3420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876C521-BDE0-43AD-BD0E-16DA577B655D}"/>
              </a:ext>
            </a:extLst>
          </p:cNvPr>
          <p:cNvSpPr txBox="1"/>
          <p:nvPr/>
        </p:nvSpPr>
        <p:spPr>
          <a:xfrm>
            <a:off x="8526794" y="5935216"/>
            <a:ext cx="17597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Changes the current logged in user using valid  password and username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F3D1CC-A94B-42D1-8782-F32389BB64EB}"/>
              </a:ext>
            </a:extLst>
          </p:cNvPr>
          <p:cNvCxnSpPr>
            <a:cxnSpLocks/>
          </p:cNvCxnSpPr>
          <p:nvPr/>
        </p:nvCxnSpPr>
        <p:spPr>
          <a:xfrm>
            <a:off x="6646073" y="5549456"/>
            <a:ext cx="426980" cy="235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9D1956-ADA0-4711-82FC-30D050C1109E}"/>
              </a:ext>
            </a:extLst>
          </p:cNvPr>
          <p:cNvSpPr txBox="1"/>
          <p:nvPr/>
        </p:nvSpPr>
        <p:spPr>
          <a:xfrm>
            <a:off x="7043332" y="5607155"/>
            <a:ext cx="1173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Features auto-unlock upon reaching target level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73B66B-A177-4C36-A78C-F0B16DB56EE7}"/>
              </a:ext>
            </a:extLst>
          </p:cNvPr>
          <p:cNvCxnSpPr>
            <a:cxnSpLocks/>
          </p:cNvCxnSpPr>
          <p:nvPr/>
        </p:nvCxnSpPr>
        <p:spPr>
          <a:xfrm flipV="1">
            <a:off x="5078575" y="1277767"/>
            <a:ext cx="384731" cy="24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6A082E-9DC8-4E9E-A382-E5DB88A66ACA}"/>
              </a:ext>
            </a:extLst>
          </p:cNvPr>
          <p:cNvCxnSpPr>
            <a:cxnSpLocks/>
          </p:cNvCxnSpPr>
          <p:nvPr/>
        </p:nvCxnSpPr>
        <p:spPr>
          <a:xfrm flipV="1">
            <a:off x="4919781" y="1622153"/>
            <a:ext cx="657149" cy="3016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CE574C-C7CD-4E04-90FD-2F3AFEF749A2}"/>
              </a:ext>
            </a:extLst>
          </p:cNvPr>
          <p:cNvCxnSpPr>
            <a:cxnSpLocks/>
          </p:cNvCxnSpPr>
          <p:nvPr/>
        </p:nvCxnSpPr>
        <p:spPr>
          <a:xfrm flipV="1">
            <a:off x="4995681" y="1964132"/>
            <a:ext cx="560996" cy="434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37CFD8-5070-40AB-80F5-87B8C1D78CB9}"/>
              </a:ext>
            </a:extLst>
          </p:cNvPr>
          <p:cNvSpPr txBox="1"/>
          <p:nvPr/>
        </p:nvSpPr>
        <p:spPr>
          <a:xfrm>
            <a:off x="5510023" y="944512"/>
            <a:ext cx="1397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Alternative words.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FCDDAF-B6FE-4DD5-81D9-9C066666E376}"/>
              </a:ext>
            </a:extLst>
          </p:cNvPr>
          <p:cNvSpPr txBox="1"/>
          <p:nvPr/>
        </p:nvSpPr>
        <p:spPr>
          <a:xfrm>
            <a:off x="5507813" y="1444818"/>
            <a:ext cx="1565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Related image unlock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1C518-DF9E-4BB3-B8C2-FDC9B01F45F0}"/>
              </a:ext>
            </a:extLst>
          </p:cNvPr>
          <p:cNvSpPr txBox="1"/>
          <p:nvPr/>
        </p:nvSpPr>
        <p:spPr>
          <a:xfrm>
            <a:off x="5546229" y="1845429"/>
            <a:ext cx="1397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Additional nouns unlock.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CD343C-7351-4F28-A93F-208D2595BD52}"/>
              </a:ext>
            </a:extLst>
          </p:cNvPr>
          <p:cNvCxnSpPr>
            <a:cxnSpLocks/>
          </p:cNvCxnSpPr>
          <p:nvPr/>
        </p:nvCxnSpPr>
        <p:spPr>
          <a:xfrm>
            <a:off x="5148081" y="2551368"/>
            <a:ext cx="290032" cy="1399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5780EBB-8525-4F14-BBFE-F58E2E1882DF}"/>
              </a:ext>
            </a:extLst>
          </p:cNvPr>
          <p:cNvSpPr txBox="1"/>
          <p:nvPr/>
        </p:nvSpPr>
        <p:spPr>
          <a:xfrm>
            <a:off x="5503056" y="2532648"/>
            <a:ext cx="13979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Example sentence unlock.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4C8EFE-6E3B-463A-BD64-ABB7254A9C2B}"/>
              </a:ext>
            </a:extLst>
          </p:cNvPr>
          <p:cNvSpPr txBox="1"/>
          <p:nvPr/>
        </p:nvSpPr>
        <p:spPr>
          <a:xfrm>
            <a:off x="10353563" y="94654"/>
            <a:ext cx="1565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Starting Screen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03230A-D561-487C-8D69-105334485271}"/>
              </a:ext>
            </a:extLst>
          </p:cNvPr>
          <p:cNvCxnSpPr>
            <a:cxnSpLocks/>
          </p:cNvCxnSpPr>
          <p:nvPr/>
        </p:nvCxnSpPr>
        <p:spPr>
          <a:xfrm flipV="1">
            <a:off x="1656434" y="726116"/>
            <a:ext cx="636528" cy="3993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E6C0A2A-2DD3-4572-A826-AB5F96F36A86}"/>
              </a:ext>
            </a:extLst>
          </p:cNvPr>
          <p:cNvSpPr txBox="1"/>
          <p:nvPr/>
        </p:nvSpPr>
        <p:spPr>
          <a:xfrm>
            <a:off x="2279920" y="485765"/>
            <a:ext cx="117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XP added to level.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43A533-42EB-428E-973C-CE908546B4B3}"/>
              </a:ext>
            </a:extLst>
          </p:cNvPr>
          <p:cNvSpPr txBox="1"/>
          <p:nvPr/>
        </p:nvSpPr>
        <p:spPr>
          <a:xfrm>
            <a:off x="-65280" y="298237"/>
            <a:ext cx="117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Correct counter incremented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6FF4C8-A7FB-485B-9B92-4C520E95C87E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521300" y="729124"/>
            <a:ext cx="1003876" cy="6933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6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2BEA9C-C898-453D-9238-A2C468C2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9" t="9057" r="67963" b="14924"/>
          <a:stretch/>
        </p:blipFill>
        <p:spPr>
          <a:xfrm>
            <a:off x="690466" y="307909"/>
            <a:ext cx="2985796" cy="6282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1889A-8D63-4BBA-8140-200ABED0B9F6}"/>
              </a:ext>
            </a:extLst>
          </p:cNvPr>
          <p:cNvSpPr txBox="1"/>
          <p:nvPr/>
        </p:nvSpPr>
        <p:spPr>
          <a:xfrm>
            <a:off x="4842588" y="391886"/>
            <a:ext cx="657808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Create User Account Screen: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Only appears when no logged in user is detected under shared preferences.</a:t>
            </a:r>
          </a:p>
          <a:p>
            <a:pPr marL="285750" indent="-285750">
              <a:buFontTx/>
              <a:buChar char="-"/>
            </a:pPr>
            <a:r>
              <a:rPr lang="en-GB" dirty="0"/>
              <a:t>Submit button uses an </a:t>
            </a:r>
            <a:r>
              <a:rPr lang="en-GB" dirty="0" err="1"/>
              <a:t>onClickListener</a:t>
            </a:r>
            <a:r>
              <a:rPr lang="en-GB" dirty="0"/>
              <a:t> which triggers a check: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If password matches confirm password AND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Password length is greater than 0 AND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Username length is greater than 0 THEN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Commit these fields to their respective </a:t>
            </a:r>
            <a:r>
              <a:rPr lang="en-GB" dirty="0" err="1"/>
              <a:t>SharedPreferences</a:t>
            </a:r>
            <a:r>
              <a:rPr lang="en-GB" dirty="0"/>
              <a:t> Keys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ELSE Display a Toast stating “Invalid Credentials”.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41EFC-268C-47AD-9432-E34B720B1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99" t="32030" r="54817" b="29718"/>
          <a:stretch/>
        </p:blipFill>
        <p:spPr>
          <a:xfrm>
            <a:off x="3797558" y="3659007"/>
            <a:ext cx="2295332" cy="29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ACFA1-6ADB-4907-ABE2-9BCDE79E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0" t="7015" r="53163" b="19515"/>
          <a:stretch/>
        </p:blipFill>
        <p:spPr>
          <a:xfrm>
            <a:off x="373224" y="326570"/>
            <a:ext cx="2957804" cy="5874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02BEA-EE2C-4AA8-B145-7C7B588E6C15}"/>
              </a:ext>
            </a:extLst>
          </p:cNvPr>
          <p:cNvSpPr txBox="1"/>
          <p:nvPr/>
        </p:nvSpPr>
        <p:spPr>
          <a:xfrm>
            <a:off x="4842588" y="391886"/>
            <a:ext cx="657808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Main Menu Screen: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Uses a custom font “Bauhaus” added under the /assets/fonts folder.</a:t>
            </a:r>
          </a:p>
          <a:p>
            <a:pPr marL="285750" indent="-285750">
              <a:buFontTx/>
              <a:buChar char="-"/>
            </a:pPr>
            <a:r>
              <a:rPr lang="en-GB" dirty="0"/>
              <a:t>Vertical linear layout used for buttons.</a:t>
            </a:r>
          </a:p>
          <a:p>
            <a:pPr marL="285750" indent="-285750">
              <a:buFontTx/>
              <a:buChar char="-"/>
            </a:pPr>
            <a:r>
              <a:rPr lang="en-GB" dirty="0"/>
              <a:t>Shared preferences retrieves the last logged in user. The level and username are set to the </a:t>
            </a:r>
            <a:r>
              <a:rPr lang="en-GB" dirty="0" err="1"/>
              <a:t>textview</a:t>
            </a:r>
            <a:r>
              <a:rPr lang="en-GB" dirty="0"/>
              <a:t> in the top-right corner.</a:t>
            </a:r>
          </a:p>
          <a:p>
            <a:pPr marL="285750" indent="-285750">
              <a:buFontTx/>
              <a:buChar char="-"/>
            </a:pPr>
            <a:r>
              <a:rPr lang="en-GB" dirty="0"/>
              <a:t>When the logged in user changes, so does the Display name.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Buttons use </a:t>
            </a:r>
            <a:r>
              <a:rPr lang="en-GB" dirty="0" err="1"/>
              <a:t>onClickListener</a:t>
            </a:r>
            <a:r>
              <a:rPr lang="en-GB" dirty="0"/>
              <a:t>(s) and Intents pointing to the corresponding class.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 new instance of the API Manager class is created upon clicking start which generates a new question running on an background thread.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59566-61BB-46E2-8C0A-E9FBA4D04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13006" r="53602" b="71411"/>
          <a:stretch/>
        </p:blipFill>
        <p:spPr>
          <a:xfrm>
            <a:off x="3480319" y="4917232"/>
            <a:ext cx="2421891" cy="14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98D37-FC99-47F9-8C3D-9E0D08C31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8" t="8854" r="68485" b="15758"/>
          <a:stretch/>
        </p:blipFill>
        <p:spPr>
          <a:xfrm>
            <a:off x="164757" y="652622"/>
            <a:ext cx="5642919" cy="4743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B06CC-4A9D-49A2-B978-E13C0F2C94F4}"/>
              </a:ext>
            </a:extLst>
          </p:cNvPr>
          <p:cNvSpPr txBox="1"/>
          <p:nvPr/>
        </p:nvSpPr>
        <p:spPr>
          <a:xfrm>
            <a:off x="5287431" y="444769"/>
            <a:ext cx="65780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API Manager Class: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/>
              <a:t>Handles all JSON data and API consumption.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Traverses three different API structures as such: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/</a:t>
            </a:r>
            <a:r>
              <a:rPr lang="en-GB" dirty="0" err="1"/>
              <a:t>randomWord</a:t>
            </a:r>
            <a:r>
              <a:rPr lang="en-GB" dirty="0"/>
              <a:t> - OBJECT -&gt; STRING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/examples – OBJECT -&gt; ARRAY -&gt; OBJECT -&gt; STRING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/definitions – ARRAY -&gt; OBJECT -&gt; STRING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r>
              <a:rPr lang="en-GB" dirty="0"/>
              <a:t>Each call return a string.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String are then placed in a string array and returned from calling the </a:t>
            </a:r>
            <a:r>
              <a:rPr lang="en-GB" dirty="0" err="1"/>
              <a:t>getWord</a:t>
            </a:r>
            <a:r>
              <a:rPr lang="en-GB" dirty="0"/>
              <a:t>() method.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77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7C53D-8D37-4DCF-AD9A-EC5A1B7A5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7" t="7176" r="54352" b="19006"/>
          <a:stretch/>
        </p:blipFill>
        <p:spPr>
          <a:xfrm>
            <a:off x="195943" y="528389"/>
            <a:ext cx="2911152" cy="612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B4439-471B-4056-951A-306434CCA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1" t="5941" r="54074" b="17985"/>
          <a:stretch/>
        </p:blipFill>
        <p:spPr>
          <a:xfrm>
            <a:off x="3107095" y="2916288"/>
            <a:ext cx="1782147" cy="3740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261A-B4F0-4107-913E-F7F4CDAFBDF3}"/>
              </a:ext>
            </a:extLst>
          </p:cNvPr>
          <p:cNvSpPr txBox="1"/>
          <p:nvPr/>
        </p:nvSpPr>
        <p:spPr>
          <a:xfrm>
            <a:off x="4842588" y="391886"/>
            <a:ext cx="657808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Question Screen: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Retrieves the data passed in from the Parent (</a:t>
            </a:r>
            <a:r>
              <a:rPr lang="en-GB" dirty="0" err="1"/>
              <a:t>MainMenu</a:t>
            </a:r>
            <a:r>
              <a:rPr lang="en-GB" dirty="0"/>
              <a:t> class). </a:t>
            </a:r>
          </a:p>
          <a:p>
            <a:pPr marL="285750" indent="-285750">
              <a:buFontTx/>
              <a:buChar char="-"/>
            </a:pPr>
            <a:r>
              <a:rPr lang="en-GB" dirty="0"/>
              <a:t>Sets that data to the individual </a:t>
            </a:r>
            <a:r>
              <a:rPr lang="en-GB" dirty="0" err="1"/>
              <a:t>textviews</a:t>
            </a:r>
            <a:r>
              <a:rPr lang="en-GB" dirty="0"/>
              <a:t> according to relevancy.</a:t>
            </a:r>
          </a:p>
          <a:p>
            <a:pPr marL="285750" indent="-285750">
              <a:buFontTx/>
              <a:buChar char="-"/>
            </a:pPr>
            <a:r>
              <a:rPr lang="en-GB" dirty="0"/>
              <a:t>Clicking the Hint button will display the answer.</a:t>
            </a:r>
          </a:p>
          <a:p>
            <a:pPr marL="285750" indent="-285750">
              <a:buFontTx/>
              <a:buChar char="-"/>
            </a:pPr>
            <a:r>
              <a:rPr lang="en-GB" dirty="0"/>
              <a:t>The answer is replaced with “_______” in the relevant sentence section using the replace() method of the String class.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TextViews</a:t>
            </a:r>
            <a:r>
              <a:rPr lang="en-GB" dirty="0"/>
              <a:t> use an </a:t>
            </a:r>
            <a:r>
              <a:rPr lang="en-GB" dirty="0" err="1"/>
              <a:t>autosize</a:t>
            </a:r>
            <a:r>
              <a:rPr lang="en-GB" dirty="0"/>
              <a:t> feature to adjust text size based on generated question.</a:t>
            </a:r>
          </a:p>
          <a:p>
            <a:pPr marL="285750" indent="-285750">
              <a:buFontTx/>
              <a:buChar char="-"/>
            </a:pPr>
            <a:r>
              <a:rPr lang="en-GB" dirty="0"/>
              <a:t>Upon clicking submit, checks the answer field matches the actual answer: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IF it does then puts an extra in the intent with Value – “Correct”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OTHERWISE it puts an extra in the intent with Value – “Incorrect”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01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54EDF1-CF5F-4386-B402-10EF6465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6" t="7526" r="52934" b="17984"/>
          <a:stretch/>
        </p:blipFill>
        <p:spPr>
          <a:xfrm>
            <a:off x="205277" y="533360"/>
            <a:ext cx="3041778" cy="604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66871-9E28-41D2-9F3F-DC2913F4C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6" t="6557" r="53241" b="20281"/>
          <a:stretch/>
        </p:blipFill>
        <p:spPr>
          <a:xfrm>
            <a:off x="3247054" y="457246"/>
            <a:ext cx="1502229" cy="3013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60C80-E201-4A90-BFF2-D456F44DB585}"/>
              </a:ext>
            </a:extLst>
          </p:cNvPr>
          <p:cNvSpPr txBox="1"/>
          <p:nvPr/>
        </p:nvSpPr>
        <p:spPr>
          <a:xfrm>
            <a:off x="4842588" y="391886"/>
            <a:ext cx="721256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Answer Screen: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Uses the judgement passed in from the Question screen: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IF “Correct”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Set the text colour of the </a:t>
            </a:r>
            <a:r>
              <a:rPr lang="en-GB" dirty="0" err="1"/>
              <a:t>Textview</a:t>
            </a:r>
            <a:r>
              <a:rPr lang="en-GB" dirty="0"/>
              <a:t> to green and the text to “Correct”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ELSE </a:t>
            </a:r>
          </a:p>
          <a:p>
            <a:pPr marL="1200150" lvl="2" indent="-285750">
              <a:buFontTx/>
              <a:buChar char="-"/>
            </a:pPr>
            <a:r>
              <a:rPr lang="en-GB" dirty="0"/>
              <a:t>Set the text colour to red and the text to “Incorrect” </a:t>
            </a:r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Allows the user to log in with their Facebook.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Increments the user “Correct” or “Incorrect” score stored in Shared preferences. </a:t>
            </a:r>
          </a:p>
          <a:p>
            <a:pPr marL="285750" indent="-285750">
              <a:buFontTx/>
              <a:buChar char="-"/>
            </a:pPr>
            <a:r>
              <a:rPr lang="en-GB" dirty="0"/>
              <a:t>Stores this information on Firebase (Also updates the </a:t>
            </a:r>
            <a:r>
              <a:rPr lang="en-GB" dirty="0" err="1"/>
              <a:t>leaderboard</a:t>
            </a:r>
            <a:r>
              <a:rPr lang="en-GB" dirty="0"/>
              <a:t>).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42EDD-727E-44F4-8A9E-637C10D60B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7" t="6742" r="53333" b="18495"/>
          <a:stretch/>
        </p:blipFill>
        <p:spPr>
          <a:xfrm>
            <a:off x="3247054" y="3470265"/>
            <a:ext cx="1502229" cy="310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D087C-E98E-45AC-9FB4-40FBB60D7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30" t="25893" r="22780" b="40355"/>
          <a:stretch/>
        </p:blipFill>
        <p:spPr>
          <a:xfrm>
            <a:off x="5996415" y="4228467"/>
            <a:ext cx="2452454" cy="2461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98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48B5A4-5D42-4BEE-9E9C-5E88B6D47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6" t="6558" r="53148" b="19261"/>
          <a:stretch/>
        </p:blipFill>
        <p:spPr>
          <a:xfrm>
            <a:off x="466529" y="431164"/>
            <a:ext cx="2985797" cy="6021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94AD2-AC7C-47E9-8B25-8AF56A29E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4" t="24150" r="21021" b="10610"/>
          <a:stretch/>
        </p:blipFill>
        <p:spPr>
          <a:xfrm>
            <a:off x="3567656" y="2638957"/>
            <a:ext cx="2338874" cy="381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A4830-E8A1-4499-ABDC-2D91BE9E4154}"/>
              </a:ext>
            </a:extLst>
          </p:cNvPr>
          <p:cNvSpPr txBox="1"/>
          <p:nvPr/>
        </p:nvSpPr>
        <p:spPr>
          <a:xfrm>
            <a:off x="5906530" y="391886"/>
            <a:ext cx="597133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/>
              <a:t>Leaderboard</a:t>
            </a:r>
            <a:r>
              <a:rPr lang="en-GB" sz="2800" b="1" dirty="0"/>
              <a:t> Screen: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Uses a Firebase Realtime Database, updating the values when the same time as they change in the database.</a:t>
            </a:r>
          </a:p>
          <a:p>
            <a:pPr marL="285750" indent="-285750">
              <a:buFontTx/>
              <a:buChar char="-"/>
            </a:pPr>
            <a:r>
              <a:rPr lang="en-GB" dirty="0"/>
              <a:t>Uses a vertical layout to divide sections.</a:t>
            </a:r>
          </a:p>
          <a:p>
            <a:pPr marL="285750" indent="-285750">
              <a:buFontTx/>
              <a:buChar char="-"/>
            </a:pPr>
            <a:r>
              <a:rPr lang="en-GB" dirty="0"/>
              <a:t>Creates a database reference to firebase, iterates through all children snapshots and appends the value for the child nodes to separate strings. </a:t>
            </a:r>
          </a:p>
          <a:p>
            <a:pPr marL="285750" indent="-285750">
              <a:buFontTx/>
              <a:buChar char="-"/>
            </a:pPr>
            <a:r>
              <a:rPr lang="en-GB" dirty="0"/>
              <a:t>Assigns these string values to the </a:t>
            </a:r>
            <a:r>
              <a:rPr lang="en-GB" dirty="0" err="1"/>
              <a:t>TextViews</a:t>
            </a:r>
            <a:r>
              <a:rPr lang="en-GB" dirty="0"/>
              <a:t> aligned in the Vertical Layout.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15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71C5E-4B9D-493B-BB1E-A88C1E7A7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5" t="5940" r="61389" b="18240"/>
          <a:stretch/>
        </p:blipFill>
        <p:spPr>
          <a:xfrm>
            <a:off x="317241" y="389925"/>
            <a:ext cx="3041779" cy="6212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0B9B7-8337-401D-9B60-9509421EEF68}"/>
              </a:ext>
            </a:extLst>
          </p:cNvPr>
          <p:cNvSpPr txBox="1"/>
          <p:nvPr/>
        </p:nvSpPr>
        <p:spPr>
          <a:xfrm>
            <a:off x="4842588" y="391886"/>
            <a:ext cx="72125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Account Screen:</a:t>
            </a:r>
          </a:p>
          <a:p>
            <a:pPr marL="285750" indent="-285750">
              <a:buFontTx/>
              <a:buChar char="-"/>
            </a:pPr>
            <a:r>
              <a:rPr lang="en-GB" dirty="0"/>
              <a:t>Displays the user scores displayed in the Shared Preferences memory.</a:t>
            </a:r>
          </a:p>
          <a:p>
            <a:pPr marL="285750" indent="-285750">
              <a:buFontTx/>
              <a:buChar char="-"/>
            </a:pPr>
            <a:r>
              <a:rPr lang="en-GB" dirty="0"/>
              <a:t>Allows the User to change their login by redirecting them to the Login screen through “Change User”.</a:t>
            </a:r>
          </a:p>
          <a:p>
            <a:pPr marL="285750" indent="-285750">
              <a:buFontTx/>
              <a:buChar char="-"/>
            </a:pPr>
            <a:r>
              <a:rPr lang="en-GB" dirty="0"/>
              <a:t>Shared preference key values include: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Username 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Correct Answers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Incorrect Answer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Level</a:t>
            </a:r>
          </a:p>
          <a:p>
            <a:pPr marL="285750" indent="-285750">
              <a:buFontTx/>
              <a:buChar char="-"/>
            </a:pPr>
            <a:r>
              <a:rPr lang="en-GB" dirty="0"/>
              <a:t>Allows navigation back to the Main menu.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Accuracy Rate is calculated by casting the Correct and incorrect answers to a double and dividing like so (Correct / incorrect) = Rate.</a:t>
            </a:r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marL="742950" lvl="1" indent="-285750">
              <a:buFontTx/>
              <a:buChar char="-"/>
            </a:pP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  <a:p>
            <a:pPr marL="1200150" lvl="2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1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881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WordGuesser</vt:lpstr>
      <vt:lpstr>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– Key Features/Functionality Achieved</vt:lpstr>
      <vt:lpstr>Conclusions – Improvements/Future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49</cp:revision>
  <dcterms:created xsi:type="dcterms:W3CDTF">2018-05-12T14:28:49Z</dcterms:created>
  <dcterms:modified xsi:type="dcterms:W3CDTF">2018-05-12T23:28:42Z</dcterms:modified>
</cp:coreProperties>
</file>